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1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07.09.2023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9">
            <a:extLst>
              <a:ext uri="{FF2B5EF4-FFF2-40B4-BE49-F238E27FC236}">
                <a16:creationId xmlns="" xmlns:a16="http://schemas.microsoft.com/office/drawing/2014/main" id="{9D2E1906-F34C-484E-A910-DA5D827A4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6768" y="1911107"/>
            <a:ext cx="6224337" cy="25766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400" b="1">
                <a:solidFill>
                  <a:srgbClr val="1D3152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rgbClr val="1D3152"/>
                </a:solidFill>
              </a:rPr>
              <a:t>Инструкция для входа на портал «Моя школа» и подачи заявки на курсы повышения квалификации, реализуемые Корпоративным университетом развития образования</a:t>
            </a:r>
            <a:endParaRPr sz="3200" b="1" dirty="0">
              <a:solidFill>
                <a:srgbClr val="1D3152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Что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дальше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?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38200" y="1234628"/>
            <a:ext cx="10515600" cy="438874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>
              <a:buNone/>
            </a:pP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Директор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принимает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решение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о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согласовании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или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отклонении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поданной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Согласованные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директором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поступают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работу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тьютора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2000" dirty="0" smtClean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КУРО</a:t>
            </a:r>
            <a:r>
              <a:rPr sz="2000" dirty="0" smtClean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</a:t>
            </a:r>
            <a:endParaRPr sz="2000" dirty="0">
              <a:solidFill>
                <a:srgbClr val="1D3152"/>
              </a:solidFill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При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выборе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блока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Мои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заявки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курсы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отроется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окно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с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курсами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которые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Вы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записаны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Для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удобства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пользования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таблицей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возможно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использование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фильтров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 </a:t>
            </a:r>
          </a:p>
          <a:p>
            <a:pPr marL="0" indent="0">
              <a:buNone/>
            </a:pP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Тьютор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формирует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группу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обучения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курсу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размещает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личных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кабинетах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педагогов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портале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«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Моя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школа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информацию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организации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обучения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случае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некорректной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работы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портала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ЕАИС ОКО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при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подаче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обращайтесь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службу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технической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поддержки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помощью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звонка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или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электронной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почте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Для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этого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воспользуйтесь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кнопками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со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значками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сообщения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телефона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левом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нижнем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углу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выпадающего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меню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</a:t>
            </a:r>
          </a:p>
        </p:txBody>
      </p:sp>
      <p:pic>
        <p:nvPicPr>
          <p:cNvPr id="185" name="Picture 185"/>
          <p:cNvPicPr/>
          <p:nvPr/>
        </p:nvPicPr>
        <p:blipFill>
          <a:blip r:embed="rId3" cstate="print"/>
          <a:stretch/>
        </p:blipFill>
        <p:spPr>
          <a:xfrm>
            <a:off x="8036510" y="5516838"/>
            <a:ext cx="3101534" cy="5462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Как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попасть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портал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/>
            </a:r>
            <a:b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</a:b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ЕАИС ОКО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7496" y="1381109"/>
            <a:ext cx="11031245" cy="161584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>
              <a:buNone/>
            </a:pPr>
            <a:r>
              <a:rPr dirty="0" err="1">
                <a:solidFill>
                  <a:srgbClr val="1D3152"/>
                </a:solidFill>
              </a:rPr>
              <a:t>Для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подачи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заявки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на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b="1" dirty="0" err="1">
                <a:solidFill>
                  <a:srgbClr val="1D3152"/>
                </a:solidFill>
              </a:rPr>
              <a:t>курсы</a:t>
            </a:r>
            <a:r>
              <a:rPr b="1" dirty="0">
                <a:solidFill>
                  <a:srgbClr val="1D3152"/>
                </a:solidFill>
              </a:rPr>
              <a:t> </a:t>
            </a:r>
            <a:r>
              <a:rPr b="1" dirty="0" err="1">
                <a:solidFill>
                  <a:srgbClr val="1D3152"/>
                </a:solidFill>
              </a:rPr>
              <a:t>повышения</a:t>
            </a:r>
            <a:r>
              <a:rPr b="1" dirty="0">
                <a:solidFill>
                  <a:srgbClr val="1D3152"/>
                </a:solidFill>
              </a:rPr>
              <a:t> </a:t>
            </a:r>
            <a:r>
              <a:rPr b="1" dirty="0" err="1">
                <a:solidFill>
                  <a:srgbClr val="1D3152"/>
                </a:solidFill>
              </a:rPr>
              <a:t>квалификации</a:t>
            </a:r>
            <a:r>
              <a:rPr b="1"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необходимо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зайти</a:t>
            </a:r>
            <a:r>
              <a:rPr dirty="0">
                <a:solidFill>
                  <a:srgbClr val="1D3152"/>
                </a:solidFill>
              </a:rPr>
              <a:t> в </a:t>
            </a:r>
            <a:r>
              <a:rPr dirty="0" err="1">
                <a:solidFill>
                  <a:srgbClr val="1D3152"/>
                </a:solidFill>
              </a:rPr>
              <a:t>личный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кабинет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на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портале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b="1" dirty="0">
                <a:solidFill>
                  <a:srgbClr val="1D3152"/>
                </a:solidFill>
              </a:rPr>
              <a:t>«</a:t>
            </a:r>
            <a:r>
              <a:rPr b="1" dirty="0" err="1">
                <a:solidFill>
                  <a:srgbClr val="1D3152"/>
                </a:solidFill>
              </a:rPr>
              <a:t>Моя</a:t>
            </a:r>
            <a:r>
              <a:rPr b="1" dirty="0">
                <a:solidFill>
                  <a:srgbClr val="1D3152"/>
                </a:solidFill>
              </a:rPr>
              <a:t> </a:t>
            </a:r>
            <a:r>
              <a:rPr b="1" dirty="0" err="1">
                <a:solidFill>
                  <a:srgbClr val="1D3152"/>
                </a:solidFill>
              </a:rPr>
              <a:t>школа</a:t>
            </a:r>
            <a:r>
              <a:rPr b="1" dirty="0">
                <a:solidFill>
                  <a:srgbClr val="1D3152"/>
                </a:solidFill>
              </a:rPr>
              <a:t>».</a:t>
            </a:r>
          </a:p>
          <a:p>
            <a:pPr marL="0" indent="0">
              <a:buNone/>
            </a:pPr>
            <a:endParaRPr b="1" dirty="0">
              <a:solidFill>
                <a:srgbClr val="1D3152"/>
              </a:solidFill>
            </a:endParaRPr>
          </a:p>
        </p:txBody>
      </p:sp>
      <p:pic>
        <p:nvPicPr>
          <p:cNvPr id="87" name="Picture 87"/>
          <p:cNvPicPr/>
          <p:nvPr/>
        </p:nvPicPr>
        <p:blipFill>
          <a:blip r:embed="rId3" cstate="print"/>
          <a:srcRect l="10456" t="313" r="13559"/>
          <a:stretch/>
        </p:blipFill>
        <p:spPr>
          <a:xfrm>
            <a:off x="260963" y="2971968"/>
            <a:ext cx="5382861" cy="3553138"/>
          </a:xfrm>
          <a:prstGeom prst="rect">
            <a:avLst/>
          </a:prstGeom>
          <a:ln>
            <a:noFill/>
          </a:ln>
        </p:spPr>
      </p:pic>
      <p:pic>
        <p:nvPicPr>
          <p:cNvPr id="89" name="Picture 89"/>
          <p:cNvPicPr/>
          <p:nvPr/>
        </p:nvPicPr>
        <p:blipFill>
          <a:blip r:embed="rId4" cstate="print"/>
          <a:srcRect l="11062" t="3055" r="12954" b="-578"/>
          <a:stretch/>
        </p:blipFill>
        <p:spPr>
          <a:xfrm>
            <a:off x="6222388" y="2971968"/>
            <a:ext cx="5516884" cy="3551394"/>
          </a:xfrm>
          <a:prstGeom prst="rect">
            <a:avLst/>
          </a:prstGeom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422259" y="2273824"/>
            <a:ext cx="4956870" cy="642598"/>
          </a:xfrm>
          <a:prstGeom prst="roundRect">
            <a:avLst/>
          </a:prstGeom>
          <a:ln w="28575">
            <a:solidFill>
              <a:srgbClr val="EFA34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6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Если Вы </a:t>
            </a:r>
            <a:r>
              <a:rPr sz="16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сотрудник ОО</a:t>
            </a:r>
            <a:r>
              <a:rPr sz="16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, то войти через </a:t>
            </a:r>
            <a:r>
              <a:rPr sz="16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Госуслуги</a:t>
            </a:r>
          </a:p>
        </p:txBody>
      </p:sp>
      <p:sp>
        <p:nvSpPr>
          <p:cNvPr id="91" name="Shape 91"/>
          <p:cNvSpPr/>
          <p:nvPr/>
        </p:nvSpPr>
        <p:spPr>
          <a:xfrm>
            <a:off x="6391871" y="2269493"/>
            <a:ext cx="4956870" cy="642598"/>
          </a:xfrm>
          <a:prstGeom prst="roundRect">
            <a:avLst/>
          </a:prstGeom>
          <a:ln w="28575">
            <a:solidFill>
              <a:srgbClr val="EFA34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6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Если Вы </a:t>
            </a:r>
            <a:r>
              <a:rPr sz="16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сотрудник ДОО</a:t>
            </a:r>
            <a:r>
              <a:rPr sz="16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, то войти по </a:t>
            </a:r>
            <a:r>
              <a:rPr sz="16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логину и паролю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Как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попасть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портал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/>
            </a:r>
            <a:b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</a:b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ЕАИС ОКО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169339" y="2002546"/>
            <a:ext cx="4184460" cy="324415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>
              <a:buNone/>
            </a:pPr>
            <a:r>
              <a:rPr dirty="0">
                <a:solidFill>
                  <a:srgbClr val="1D3152"/>
                </a:solidFill>
              </a:rPr>
              <a:t>1. В </a:t>
            </a:r>
            <a:r>
              <a:rPr dirty="0" err="1">
                <a:solidFill>
                  <a:srgbClr val="1D3152"/>
                </a:solidFill>
              </a:rPr>
              <a:t>личном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кабинете</a:t>
            </a:r>
            <a:r>
              <a:rPr dirty="0">
                <a:solidFill>
                  <a:srgbClr val="1D3152"/>
                </a:solidFill>
              </a:rPr>
              <a:t> в </a:t>
            </a:r>
            <a:r>
              <a:rPr dirty="0" err="1">
                <a:solidFill>
                  <a:srgbClr val="1D3152"/>
                </a:solidFill>
              </a:rPr>
              <a:t>левом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боковом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меню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найти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вкладку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b="1" dirty="0">
                <a:solidFill>
                  <a:srgbClr val="1D3152"/>
                </a:solidFill>
              </a:rPr>
              <a:t>«</a:t>
            </a:r>
            <a:r>
              <a:rPr b="1" dirty="0" err="1">
                <a:solidFill>
                  <a:srgbClr val="1D3152"/>
                </a:solidFill>
              </a:rPr>
              <a:t>Полезные</a:t>
            </a:r>
            <a:r>
              <a:rPr b="1" dirty="0">
                <a:solidFill>
                  <a:srgbClr val="1D3152"/>
                </a:solidFill>
              </a:rPr>
              <a:t> </a:t>
            </a:r>
            <a:r>
              <a:rPr b="1" dirty="0" err="1">
                <a:solidFill>
                  <a:srgbClr val="1D3152"/>
                </a:solidFill>
              </a:rPr>
              <a:t>ссылки</a:t>
            </a:r>
            <a:r>
              <a:rPr b="1" dirty="0">
                <a:solidFill>
                  <a:srgbClr val="1D3152"/>
                </a:solidFill>
              </a:rPr>
              <a:t>»</a:t>
            </a:r>
            <a:r>
              <a:rPr dirty="0">
                <a:solidFill>
                  <a:srgbClr val="1D3152"/>
                </a:solidFill>
              </a:rPr>
              <a:t>.</a:t>
            </a:r>
          </a:p>
          <a:p>
            <a:pPr marL="0" indent="0">
              <a:buNone/>
            </a:pPr>
            <a:r>
              <a:rPr dirty="0">
                <a:solidFill>
                  <a:srgbClr val="1D3152"/>
                </a:solidFill>
              </a:rPr>
              <a:t>2. </a:t>
            </a:r>
            <a:r>
              <a:rPr dirty="0" err="1">
                <a:solidFill>
                  <a:srgbClr val="1D3152"/>
                </a:solidFill>
              </a:rPr>
              <a:t>Напротив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окна</a:t>
            </a:r>
            <a:r>
              <a:rPr dirty="0">
                <a:solidFill>
                  <a:srgbClr val="1D3152"/>
                </a:solidFill>
              </a:rPr>
              <a:t> «ЕАИС ОКО» </a:t>
            </a:r>
            <a:r>
              <a:rPr dirty="0" err="1">
                <a:solidFill>
                  <a:srgbClr val="1D3152"/>
                </a:solidFill>
              </a:rPr>
              <a:t>нажать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на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dirty="0" err="1">
                <a:solidFill>
                  <a:srgbClr val="1D3152"/>
                </a:solidFill>
              </a:rPr>
              <a:t>кнопку</a:t>
            </a:r>
            <a:r>
              <a:rPr dirty="0">
                <a:solidFill>
                  <a:srgbClr val="1D3152"/>
                </a:solidFill>
              </a:rPr>
              <a:t> </a:t>
            </a:r>
            <a:r>
              <a:rPr b="1" dirty="0">
                <a:solidFill>
                  <a:srgbClr val="1D3152"/>
                </a:solidFill>
              </a:rPr>
              <a:t>«</a:t>
            </a:r>
            <a:r>
              <a:rPr b="1" dirty="0" err="1">
                <a:solidFill>
                  <a:srgbClr val="1D3152"/>
                </a:solidFill>
              </a:rPr>
              <a:t>Перейти</a:t>
            </a:r>
            <a:r>
              <a:rPr b="1" dirty="0">
                <a:solidFill>
                  <a:srgbClr val="1D3152"/>
                </a:solidFill>
              </a:rPr>
              <a:t>».</a:t>
            </a:r>
          </a:p>
        </p:txBody>
      </p:sp>
      <p:grpSp>
        <p:nvGrpSpPr>
          <p:cNvPr id="2" name="Shape 98"/>
          <p:cNvGrpSpPr/>
          <p:nvPr/>
        </p:nvGrpSpPr>
        <p:grpSpPr>
          <a:xfrm>
            <a:off x="307018" y="1224294"/>
            <a:ext cx="6236209" cy="3057044"/>
            <a:chOff x="0" y="0"/>
            <a:chExt cx="6236209" cy="3057044"/>
          </a:xfrm>
        </p:grpSpPr>
        <p:pic>
          <p:nvPicPr>
            <p:cNvPr id="100" name="Picture 100"/>
            <p:cNvPicPr/>
            <p:nvPr/>
          </p:nvPicPr>
          <p:blipFill>
            <a:blip r:embed="rId3" cstate="print"/>
            <a:srcRect t="7827" r="1873"/>
            <a:stretch/>
          </p:blipFill>
          <p:spPr>
            <a:xfrm>
              <a:off x="0" y="0"/>
              <a:ext cx="6236209" cy="305704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1" name="Shape 101"/>
            <p:cNvSpPr/>
            <p:nvPr/>
          </p:nvSpPr>
          <p:spPr>
            <a:xfrm>
              <a:off x="30332" y="156815"/>
              <a:ext cx="1376038" cy="2116693"/>
            </a:xfrm>
            <a:prstGeom prst="rect">
              <a:avLst/>
            </a:prstGeom>
            <a:noFill/>
            <a:ln w="38100">
              <a:solidFill>
                <a:srgbClr val="E9553B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3591" y="505833"/>
              <a:ext cx="967666" cy="258470"/>
            </a:xfrm>
            <a:prstGeom prst="straightConnector1">
              <a:avLst/>
            </a:prstGeom>
            <a:ln w="38100">
              <a:solidFill>
                <a:srgbClr val="E9553B"/>
              </a:solidFill>
              <a:prstDash val="solid"/>
              <a:tailEnd type="triangle" w="med" len="me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03" name="Shape 103"/>
            <p:cNvSpPr txBox="1"/>
            <p:nvPr/>
          </p:nvSpPr>
          <p:spPr>
            <a:xfrm>
              <a:off x="2511257" y="156815"/>
              <a:ext cx="95250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1800" b="1">
                  <a:solidFill>
                    <a:srgbClr val="E9553B"/>
                  </a:solidFill>
                  <a:latin typeface="Verdana"/>
                  <a:ea typeface="Verdana"/>
                  <a:cs typeface="Verdana"/>
                </a:rPr>
                <a:t>Меню</a:t>
              </a:r>
            </a:p>
          </p:txBody>
        </p:sp>
      </p:grpSp>
      <p:grpSp>
        <p:nvGrpSpPr>
          <p:cNvPr id="3" name="Shape 104"/>
          <p:cNvGrpSpPr/>
          <p:nvPr/>
        </p:nvGrpSpPr>
        <p:grpSpPr>
          <a:xfrm>
            <a:off x="191344" y="3573016"/>
            <a:ext cx="6392525" cy="2971227"/>
            <a:chOff x="0" y="0"/>
            <a:chExt cx="6392525" cy="2971227"/>
          </a:xfrm>
        </p:grpSpPr>
        <p:pic>
          <p:nvPicPr>
            <p:cNvPr id="106" name="Picture 106"/>
            <p:cNvPicPr/>
            <p:nvPr/>
          </p:nvPicPr>
          <p:blipFill>
            <a:blip r:embed="rId4" cstate="print"/>
            <a:srcRect t="1712" r="747"/>
            <a:stretch/>
          </p:blipFill>
          <p:spPr>
            <a:xfrm>
              <a:off x="267301" y="0"/>
              <a:ext cx="6125224" cy="2971227"/>
            </a:xfrm>
            <a:prstGeom prst="rect">
              <a:avLst/>
            </a:prstGeom>
            <a:ln>
              <a:noFill/>
            </a:ln>
          </p:spPr>
        </p:pic>
        <p:sp>
          <p:nvSpPr>
            <p:cNvPr id="107" name="Shape 107"/>
            <p:cNvSpPr/>
            <p:nvPr/>
          </p:nvSpPr>
          <p:spPr>
            <a:xfrm>
              <a:off x="267302" y="1678539"/>
              <a:ext cx="1357159" cy="230187"/>
            </a:xfrm>
            <a:prstGeom prst="rect">
              <a:avLst/>
            </a:prstGeom>
            <a:noFill/>
            <a:ln w="38100">
              <a:solidFill>
                <a:srgbClr val="E9553B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5869852" y="1804303"/>
              <a:ext cx="366943" cy="0"/>
            </a:xfrm>
            <a:prstGeom prst="line">
              <a:avLst/>
            </a:prstGeom>
            <a:ln w="38100">
              <a:solidFill>
                <a:srgbClr val="E9553B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09" name="Shape 109"/>
            <p:cNvSpPr txBox="1"/>
            <p:nvPr/>
          </p:nvSpPr>
          <p:spPr>
            <a:xfrm>
              <a:off x="0" y="1350145"/>
              <a:ext cx="34817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1800" b="1">
                  <a:solidFill>
                    <a:srgbClr val="E9553B"/>
                  </a:solidFill>
                  <a:latin typeface="Verdana"/>
                  <a:ea typeface="Verdana"/>
                  <a:cs typeface="Verdana"/>
                </a:rPr>
                <a:t>1</a:t>
              </a:r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5602551" y="1472869"/>
              <a:ext cx="34817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indent="0" algn="l"/>
              <a:r>
                <a:rPr sz="1800" b="1">
                  <a:solidFill>
                    <a:srgbClr val="E9553B"/>
                  </a:solidFill>
                  <a:latin typeface="Verdana"/>
                  <a:ea typeface="Verdana"/>
                  <a:cs typeface="Verdana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Как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подать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заявку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обучение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27272" y="1343920"/>
            <a:ext cx="6996399" cy="114578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514350" indent="-514350">
              <a:buFont typeface="+mn-lt"/>
              <a:buAutoNum type="arabicPeriod"/>
            </a:pP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Для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ознакомления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с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доступными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курсами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перейдите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блок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Курсы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повышения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квалификации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». </a:t>
            </a:r>
          </a:p>
          <a:p>
            <a:pPr marL="514350" indent="-514350">
              <a:buFont typeface="+mn-lt"/>
              <a:buAutoNum type="arabicPeriod"/>
            </a:pPr>
            <a:endParaRPr b="1" dirty="0">
              <a:solidFill>
                <a:srgbClr val="1D3152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2" name="Shape 117"/>
          <p:cNvGrpSpPr/>
          <p:nvPr/>
        </p:nvGrpSpPr>
        <p:grpSpPr>
          <a:xfrm>
            <a:off x="6983420" y="1321227"/>
            <a:ext cx="4226860" cy="1857575"/>
            <a:chOff x="0" y="0"/>
            <a:chExt cx="4226860" cy="1857575"/>
          </a:xfrm>
        </p:grpSpPr>
        <p:pic>
          <p:nvPicPr>
            <p:cNvPr id="119" name="Picture 119"/>
            <p:cNvPicPr/>
            <p:nvPr/>
          </p:nvPicPr>
          <p:blipFill>
            <a:blip r:embed="rId3" cstate="print"/>
            <a:stretch/>
          </p:blipFill>
          <p:spPr>
            <a:xfrm>
              <a:off x="0" y="0"/>
              <a:ext cx="4226860" cy="1857575"/>
            </a:xfrm>
            <a:prstGeom prst="rect">
              <a:avLst/>
            </a:prstGeom>
          </p:spPr>
        </p:pic>
        <p:sp>
          <p:nvSpPr>
            <p:cNvPr id="120" name="Shape 120"/>
            <p:cNvSpPr/>
            <p:nvPr/>
          </p:nvSpPr>
          <p:spPr>
            <a:xfrm>
              <a:off x="1121971" y="68726"/>
              <a:ext cx="2032986" cy="920981"/>
            </a:xfrm>
            <a:prstGeom prst="rect">
              <a:avLst/>
            </a:prstGeom>
            <a:noFill/>
            <a:ln w="38100">
              <a:solidFill>
                <a:srgbClr val="E9553B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1" name="Shape 121"/>
          <p:cNvSpPr txBox="1"/>
          <p:nvPr/>
        </p:nvSpPr>
        <p:spPr>
          <a:xfrm>
            <a:off x="530348" y="2359224"/>
            <a:ext cx="6997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открывшемся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окне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шапке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таблицы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представлены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фильтры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курсов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повышения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квалификации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05230" y="3857526"/>
            <a:ext cx="6532234" cy="1631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2.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Для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выбора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доступных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курсов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укажите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Вашу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Должность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 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/>
            </a:r>
            <a:b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</a:b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 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Специальность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 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помощью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нажатия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треугольник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 marL="0" indent="0" algn="l"/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окне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фильтра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выпадающего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списка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</a:t>
            </a:r>
          </a:p>
        </p:txBody>
      </p:sp>
      <p:grpSp>
        <p:nvGrpSpPr>
          <p:cNvPr id="3" name="Shape 123"/>
          <p:cNvGrpSpPr/>
          <p:nvPr/>
        </p:nvGrpSpPr>
        <p:grpSpPr>
          <a:xfrm>
            <a:off x="6882077" y="3274083"/>
            <a:ext cx="4779575" cy="1357943"/>
            <a:chOff x="0" y="0"/>
            <a:chExt cx="4779575" cy="1357943"/>
          </a:xfrm>
        </p:grpSpPr>
        <p:pic>
          <p:nvPicPr>
            <p:cNvPr id="125" name="Picture 125"/>
            <p:cNvPicPr/>
            <p:nvPr/>
          </p:nvPicPr>
          <p:blipFill>
            <a:blip r:embed="rId4" cstate="print"/>
            <a:stretch/>
          </p:blipFill>
          <p:spPr>
            <a:xfrm>
              <a:off x="0" y="0"/>
              <a:ext cx="4779575" cy="1357943"/>
            </a:xfrm>
            <a:prstGeom prst="rect">
              <a:avLst/>
            </a:prstGeom>
          </p:spPr>
        </p:pic>
        <p:sp>
          <p:nvSpPr>
            <p:cNvPr id="126" name="Shape 126"/>
            <p:cNvSpPr/>
            <p:nvPr/>
          </p:nvSpPr>
          <p:spPr>
            <a:xfrm>
              <a:off x="1030173" y="734430"/>
              <a:ext cx="1186482" cy="337148"/>
            </a:xfrm>
            <a:prstGeom prst="rect">
              <a:avLst/>
            </a:prstGeom>
            <a:noFill/>
            <a:ln w="38100">
              <a:solidFill>
                <a:srgbClr val="E9553B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Shape 127"/>
          <p:cNvGrpSpPr/>
          <p:nvPr/>
        </p:nvGrpSpPr>
        <p:grpSpPr>
          <a:xfrm>
            <a:off x="6882078" y="4725098"/>
            <a:ext cx="4779574" cy="1527289"/>
            <a:chOff x="0" y="0"/>
            <a:chExt cx="4779574" cy="1527289"/>
          </a:xfrm>
        </p:grpSpPr>
        <p:pic>
          <p:nvPicPr>
            <p:cNvPr id="129" name="Picture 129"/>
            <p:cNvPicPr/>
            <p:nvPr/>
          </p:nvPicPr>
          <p:blipFill>
            <a:blip r:embed="rId5" cstate="print"/>
            <a:stretch/>
          </p:blipFill>
          <p:spPr>
            <a:xfrm>
              <a:off x="0" y="0"/>
              <a:ext cx="4779574" cy="1527289"/>
            </a:xfrm>
            <a:prstGeom prst="rect">
              <a:avLst/>
            </a:prstGeom>
          </p:spPr>
        </p:pic>
        <p:sp>
          <p:nvSpPr>
            <p:cNvPr id="130" name="Shape 130"/>
            <p:cNvSpPr/>
            <p:nvPr/>
          </p:nvSpPr>
          <p:spPr>
            <a:xfrm>
              <a:off x="1384767" y="562228"/>
              <a:ext cx="143346" cy="189133"/>
            </a:xfrm>
            <a:prstGeom prst="rect">
              <a:avLst/>
            </a:prstGeom>
            <a:noFill/>
            <a:ln w="38100">
              <a:solidFill>
                <a:srgbClr val="E9553B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980786" y="553815"/>
              <a:ext cx="143346" cy="189133"/>
            </a:xfrm>
            <a:prstGeom prst="rect">
              <a:avLst/>
            </a:prstGeom>
            <a:noFill/>
            <a:ln w="38100">
              <a:solidFill>
                <a:srgbClr val="E9553B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Как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подать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заявку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обучение</a:t>
            </a:r>
            <a:r>
              <a:rPr sz="36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38200" y="1314246"/>
            <a:ext cx="10066930" cy="20058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 algn="just">
              <a:buNone/>
            </a:pP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После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установления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значений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фильтров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Должность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 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 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Специальность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шапкой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таблицы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автоматически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отобразится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Администрирование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сервиса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"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Электронный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журнал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" ФГИС "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Моя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школа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».</a:t>
            </a:r>
          </a:p>
          <a:p>
            <a:pPr marL="0" indent="0" algn="just">
              <a:buNone/>
            </a:pP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Для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получения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дополнительной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информации</a:t>
            </a:r>
            <a:r>
              <a:rPr sz="20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нажмите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строку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Откроется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карточка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с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кратким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описанием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курса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</a:t>
            </a:r>
          </a:p>
        </p:txBody>
      </p:sp>
      <p:grpSp>
        <p:nvGrpSpPr>
          <p:cNvPr id="2" name="Shape 138"/>
          <p:cNvGrpSpPr/>
          <p:nvPr/>
        </p:nvGrpSpPr>
        <p:grpSpPr>
          <a:xfrm>
            <a:off x="1698214" y="3814211"/>
            <a:ext cx="8795572" cy="1498243"/>
            <a:chOff x="0" y="0"/>
            <a:chExt cx="8795572" cy="1498243"/>
          </a:xfrm>
        </p:grpSpPr>
        <p:pic>
          <p:nvPicPr>
            <p:cNvPr id="140" name="Picture 140"/>
            <p:cNvPicPr/>
            <p:nvPr/>
          </p:nvPicPr>
          <p:blipFill>
            <a:blip r:embed="rId3" cstate="print"/>
            <a:stretch/>
          </p:blipFill>
          <p:spPr>
            <a:xfrm>
              <a:off x="0" y="0"/>
              <a:ext cx="8795572" cy="1498243"/>
            </a:xfrm>
            <a:prstGeom prst="rect">
              <a:avLst/>
            </a:prstGeom>
          </p:spPr>
        </p:pic>
        <p:sp>
          <p:nvSpPr>
            <p:cNvPr id="141" name="Shape 141"/>
            <p:cNvSpPr/>
            <p:nvPr/>
          </p:nvSpPr>
          <p:spPr>
            <a:xfrm>
              <a:off x="148693" y="1074659"/>
              <a:ext cx="1303699" cy="353085"/>
            </a:xfrm>
            <a:prstGeom prst="rect">
              <a:avLst/>
            </a:prstGeom>
            <a:noFill/>
            <a:ln w="38100">
              <a:solidFill>
                <a:srgbClr val="E9553B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Как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подать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заявку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обучение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38200" y="1314246"/>
            <a:ext cx="10066930" cy="20058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 algn="just">
              <a:buNone/>
            </a:pPr>
            <a:r>
              <a:rPr sz="20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Для подачи заявки на выбранный курс необходимо открыть его карточку и нажать на кнопку </a:t>
            </a:r>
            <a:r>
              <a:rPr sz="20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«Подать заявку» </a:t>
            </a:r>
            <a:r>
              <a:rPr sz="20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 нижней части карточки.</a:t>
            </a:r>
          </a:p>
        </p:txBody>
      </p:sp>
      <p:pic>
        <p:nvPicPr>
          <p:cNvPr id="149" name="Picture 149"/>
          <p:cNvPicPr/>
          <p:nvPr/>
        </p:nvPicPr>
        <p:blipFill>
          <a:blip r:embed="rId3" cstate="print"/>
          <a:stretch/>
        </p:blipFill>
        <p:spPr>
          <a:xfrm>
            <a:off x="1815282" y="2294620"/>
            <a:ext cx="8754054" cy="3594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Как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подать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заявку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обучение</a:t>
            </a:r>
            <a:r>
              <a:rPr sz="36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78188" y="1827008"/>
            <a:ext cx="5766786" cy="38138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 algn="just">
              <a:buNone/>
            </a:pP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После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нажатия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откроется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форма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20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заявки</a:t>
            </a:r>
            <a:r>
              <a:rPr sz="20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</a:t>
            </a:r>
          </a:p>
        </p:txBody>
      </p:sp>
      <p:pic>
        <p:nvPicPr>
          <p:cNvPr id="157" name="Picture 157"/>
          <p:cNvPicPr/>
          <p:nvPr/>
        </p:nvPicPr>
        <p:blipFill>
          <a:blip r:embed="rId3" cstate="print"/>
          <a:stretch/>
        </p:blipFill>
        <p:spPr>
          <a:xfrm>
            <a:off x="123970" y="2378142"/>
            <a:ext cx="5931922" cy="2566638"/>
          </a:xfrm>
          <a:prstGeom prst="rect">
            <a:avLst/>
          </a:prstGeom>
        </p:spPr>
      </p:pic>
      <p:sp>
        <p:nvSpPr>
          <p:cNvPr id="158" name="Shape 158"/>
          <p:cNvSpPr txBox="1"/>
          <p:nvPr/>
        </p:nvSpPr>
        <p:spPr>
          <a:xfrm>
            <a:off x="6257700" y="2784298"/>
            <a:ext cx="60015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«ФИО», «</a:t>
            </a:r>
            <a:r>
              <a:rPr sz="18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регион</a:t>
            </a:r>
            <a:r>
              <a:rPr sz="18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 и «</a:t>
            </a:r>
            <a:r>
              <a:rPr sz="18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муниципальное</a:t>
            </a:r>
            <a:r>
              <a:rPr sz="18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образование</a:t>
            </a:r>
            <a:r>
              <a:rPr sz="18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заполняется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автоматически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соответствии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с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данными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указанными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Вашем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профиле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портале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«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Моя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школа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».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Проверьте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данную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информацию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актуальность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1800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корректность</a:t>
            </a:r>
            <a:r>
              <a:rPr sz="1800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Как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подать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заявку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обучение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52740" y="1479456"/>
            <a:ext cx="4586766" cy="423776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/>
            <a:lvl1pPr lvl="0"/>
          </a:lstStyle>
          <a:p>
            <a:pPr marL="0" indent="0" algn="just">
              <a:lnSpc>
                <a:spcPct val="120000"/>
              </a:lnSpc>
              <a:buNone/>
            </a:pPr>
            <a:r>
              <a:rPr sz="20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Остальные поля необходимо заполнить вручную.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sz="20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 строкой </a:t>
            </a:r>
            <a:r>
              <a:rPr sz="20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«Скан-копия документа об образовании» </a:t>
            </a:r>
            <a:r>
              <a:rPr sz="20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загрузите скан-копию (или качественное фото) документа об образовании, нажав на кнопку </a:t>
            </a:r>
            <a:r>
              <a:rPr sz="20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«Прикрепить файл» </a:t>
            </a:r>
            <a:r>
              <a:rPr sz="20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и выбрав файл во всплывающем окне. Для этого необходимо заблаговременно сделать скан-копию (качественное фото) документа об образовании и загрузить его в компьютер, с которого Вы подаете заявку на курс.</a:t>
            </a:r>
          </a:p>
          <a:p>
            <a:pPr marL="0" indent="0" algn="just">
              <a:buNone/>
            </a:pPr>
            <a:endParaRPr sz="2000">
              <a:solidFill>
                <a:srgbClr val="1D3152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66" name="Picture 166"/>
          <p:cNvPicPr/>
          <p:nvPr/>
        </p:nvPicPr>
        <p:blipFill>
          <a:blip r:embed="rId3" cstate="print"/>
          <a:stretch/>
        </p:blipFill>
        <p:spPr>
          <a:xfrm>
            <a:off x="5092246" y="1591894"/>
            <a:ext cx="6529733" cy="2568233"/>
          </a:xfrm>
          <a:prstGeom prst="rect">
            <a:avLst/>
          </a:prstGeom>
        </p:spPr>
      </p:pic>
      <p:sp>
        <p:nvSpPr>
          <p:cNvPr id="167" name="Shape 167"/>
          <p:cNvSpPr txBox="1"/>
          <p:nvPr/>
        </p:nvSpPr>
        <p:spPr>
          <a:xfrm>
            <a:off x="5412116" y="4820991"/>
            <a:ext cx="638668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17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После заполнения и проверки всех полей заявления </a:t>
            </a:r>
          </a:p>
          <a:p>
            <a:pPr marL="0" indent="0" algn="l"/>
            <a:r>
              <a:rPr sz="17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нажмите на кнопку </a:t>
            </a:r>
            <a:r>
              <a:rPr sz="17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«Сохранить».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Как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подать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заявку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200" b="1" dirty="0" err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обучение</a:t>
            </a:r>
            <a:r>
              <a:rPr sz="3200" b="1" dirty="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38200" y="147051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marL="0" indent="0">
              <a:buNone/>
            </a:pPr>
            <a:r>
              <a:rPr sz="2000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После сохранения заявка поступает на согласование директору вашей образовательной организации, а также она становится доступна в блоке </a:t>
            </a:r>
            <a:r>
              <a:rPr sz="2000" b="1">
                <a:solidFill>
                  <a:srgbClr val="1D3152"/>
                </a:solidFill>
                <a:latin typeface="Verdana"/>
                <a:ea typeface="Verdana"/>
                <a:cs typeface="Verdana"/>
              </a:rPr>
              <a:t>«Мои заявки на курсы».</a:t>
            </a:r>
          </a:p>
        </p:txBody>
      </p:sp>
      <p:grpSp>
        <p:nvGrpSpPr>
          <p:cNvPr id="2" name="Shape 174"/>
          <p:cNvGrpSpPr/>
          <p:nvPr/>
        </p:nvGrpSpPr>
        <p:grpSpPr>
          <a:xfrm>
            <a:off x="3238568" y="2990560"/>
            <a:ext cx="5456026" cy="2396921"/>
            <a:chOff x="0" y="0"/>
            <a:chExt cx="5456026" cy="2396921"/>
          </a:xfrm>
        </p:grpSpPr>
        <p:pic>
          <p:nvPicPr>
            <p:cNvPr id="176" name="Picture 176"/>
            <p:cNvPicPr/>
            <p:nvPr/>
          </p:nvPicPr>
          <p:blipFill>
            <a:blip r:embed="rId3" cstate="print"/>
            <a:stretch/>
          </p:blipFill>
          <p:spPr>
            <a:xfrm>
              <a:off x="0" y="0"/>
              <a:ext cx="5456026" cy="2396921"/>
            </a:xfrm>
            <a:prstGeom prst="rect">
              <a:avLst/>
            </a:prstGeom>
          </p:spPr>
        </p:pic>
        <p:sp>
          <p:nvSpPr>
            <p:cNvPr id="177" name="Shape 177"/>
            <p:cNvSpPr/>
            <p:nvPr/>
          </p:nvSpPr>
          <p:spPr>
            <a:xfrm>
              <a:off x="135024" y="95025"/>
              <a:ext cx="1251672" cy="1069163"/>
            </a:xfrm>
            <a:prstGeom prst="rect">
              <a:avLst/>
            </a:prstGeom>
            <a:noFill/>
            <a:ln w="38100">
              <a:solidFill>
                <a:srgbClr val="E9553B"/>
              </a:solidFill>
              <a:prstDash val="solid"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493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</vt:lpstr>
      <vt:lpstr>Слайд 1</vt:lpstr>
      <vt:lpstr>Как попасть на портал ЕАИС ОКО</vt:lpstr>
      <vt:lpstr>Как попасть на портал ЕАИС ОКО</vt:lpstr>
      <vt:lpstr>Как подать заявку на обучение </vt:lpstr>
      <vt:lpstr>Как подать заявку на обучение </vt:lpstr>
      <vt:lpstr>Как подать заявку на обучение </vt:lpstr>
      <vt:lpstr>Как подать заявку на обучение </vt:lpstr>
      <vt:lpstr>Как подать заявку на обучение </vt:lpstr>
      <vt:lpstr>Как подать заявку на обучение </vt:lpstr>
      <vt:lpstr>Что дальше?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vostrikov_as</cp:lastModifiedBy>
  <cp:revision>7</cp:revision>
  <dcterms:modified xsi:type="dcterms:W3CDTF">2024-01-23T10:49:37Z</dcterms:modified>
</cp:coreProperties>
</file>